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Helvetica World Bold" panose="020B0604020202020204" charset="-128"/>
      <p:regular r:id="rId7"/>
    </p:embeddedFont>
    <p:embeddedFont>
      <p:font typeface="Alegreya" panose="020B0604020202020204" charset="0"/>
      <p:regular r:id="rId8"/>
    </p:embeddedFont>
    <p:embeddedFont>
      <p:font typeface="Alegreya Bold" panose="020B0604020202020204" charset="0"/>
      <p:regular r:id="rId9"/>
    </p:embeddedFont>
    <p:embeddedFont>
      <p:font typeface="Arimo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24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36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39.svg"/><Relationship Id="rId21" Type="http://schemas.openxmlformats.org/officeDocument/2006/relationships/image" Target="../media/image57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61.sv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openxmlformats.org/officeDocument/2006/relationships/image" Target="../media/image12.sv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image" Target="../media/image1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5960" y="4885442"/>
            <a:ext cx="3910774" cy="3363266"/>
          </a:xfrm>
          <a:custGeom>
            <a:avLst/>
            <a:gdLst/>
            <a:ahLst/>
            <a:cxnLst/>
            <a:rect l="l" t="t" r="r" b="b"/>
            <a:pathLst>
              <a:path w="3910774" h="3363266">
                <a:moveTo>
                  <a:pt x="0" y="0"/>
                </a:moveTo>
                <a:lnTo>
                  <a:pt x="3910774" y="0"/>
                </a:lnTo>
                <a:lnTo>
                  <a:pt x="3910774" y="3363266"/>
                </a:lnTo>
                <a:lnTo>
                  <a:pt x="0" y="336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5960" y="6679111"/>
            <a:ext cx="18003853" cy="4618606"/>
            <a:chOff x="0" y="0"/>
            <a:chExt cx="24005137" cy="6158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452124" cy="6158141"/>
            </a:xfrm>
            <a:custGeom>
              <a:avLst/>
              <a:gdLst/>
              <a:ahLst/>
              <a:cxnLst/>
              <a:rect l="l" t="t" r="r" b="b"/>
              <a:pathLst>
                <a:path w="12452124" h="6158141">
                  <a:moveTo>
                    <a:pt x="0" y="0"/>
                  </a:moveTo>
                  <a:lnTo>
                    <a:pt x="12452124" y="0"/>
                  </a:lnTo>
                  <a:lnTo>
                    <a:pt x="12452124" y="6158141"/>
                  </a:lnTo>
                  <a:lnTo>
                    <a:pt x="0" y="6158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12110212" y="0"/>
              <a:ext cx="11894926" cy="5882581"/>
            </a:xfrm>
            <a:custGeom>
              <a:avLst/>
              <a:gdLst/>
              <a:ahLst/>
              <a:cxnLst/>
              <a:rect l="l" t="t" r="r" b="b"/>
              <a:pathLst>
                <a:path w="11894926" h="5882581">
                  <a:moveTo>
                    <a:pt x="11894925" y="0"/>
                  </a:moveTo>
                  <a:lnTo>
                    <a:pt x="0" y="0"/>
                  </a:lnTo>
                  <a:lnTo>
                    <a:pt x="0" y="5882581"/>
                  </a:lnTo>
                  <a:lnTo>
                    <a:pt x="11894925" y="5882581"/>
                  </a:lnTo>
                  <a:lnTo>
                    <a:pt x="1189492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4853212" y="7667068"/>
            <a:ext cx="1529896" cy="1767737"/>
          </a:xfrm>
          <a:custGeom>
            <a:avLst/>
            <a:gdLst/>
            <a:ahLst/>
            <a:cxnLst/>
            <a:rect l="l" t="t" r="r" b="b"/>
            <a:pathLst>
              <a:path w="1529896" h="1767737">
                <a:moveTo>
                  <a:pt x="0" y="0"/>
                </a:moveTo>
                <a:lnTo>
                  <a:pt x="1529896" y="0"/>
                </a:lnTo>
                <a:lnTo>
                  <a:pt x="1529896" y="1767737"/>
                </a:lnTo>
                <a:lnTo>
                  <a:pt x="0" y="1767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5104808" y="6963332"/>
            <a:ext cx="1278300" cy="1006370"/>
          </a:xfrm>
          <a:custGeom>
            <a:avLst/>
            <a:gdLst/>
            <a:ahLst/>
            <a:cxnLst/>
            <a:rect l="l" t="t" r="r" b="b"/>
            <a:pathLst>
              <a:path w="1278300" h="1006370">
                <a:moveTo>
                  <a:pt x="1278300" y="0"/>
                </a:moveTo>
                <a:lnTo>
                  <a:pt x="0" y="0"/>
                </a:lnTo>
                <a:lnTo>
                  <a:pt x="0" y="1006370"/>
                </a:lnTo>
                <a:lnTo>
                  <a:pt x="1278300" y="1006370"/>
                </a:lnTo>
                <a:lnTo>
                  <a:pt x="12783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-1020729" y="4847091"/>
            <a:ext cx="3619130" cy="3112452"/>
          </a:xfrm>
          <a:custGeom>
            <a:avLst/>
            <a:gdLst/>
            <a:ahLst/>
            <a:cxnLst/>
            <a:rect l="l" t="t" r="r" b="b"/>
            <a:pathLst>
              <a:path w="3619130" h="3112452">
                <a:moveTo>
                  <a:pt x="3619130" y="0"/>
                </a:moveTo>
                <a:lnTo>
                  <a:pt x="0" y="0"/>
                </a:lnTo>
                <a:lnTo>
                  <a:pt x="0" y="3112452"/>
                </a:lnTo>
                <a:lnTo>
                  <a:pt x="3619130" y="3112452"/>
                </a:lnTo>
                <a:lnTo>
                  <a:pt x="361913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511328" y="6403317"/>
            <a:ext cx="3910774" cy="3363266"/>
          </a:xfrm>
          <a:custGeom>
            <a:avLst/>
            <a:gdLst/>
            <a:ahLst/>
            <a:cxnLst/>
            <a:rect l="l" t="t" r="r" b="b"/>
            <a:pathLst>
              <a:path w="3910774" h="3363266">
                <a:moveTo>
                  <a:pt x="0" y="0"/>
                </a:moveTo>
                <a:lnTo>
                  <a:pt x="3910775" y="0"/>
                </a:lnTo>
                <a:lnTo>
                  <a:pt x="3910775" y="3363266"/>
                </a:lnTo>
                <a:lnTo>
                  <a:pt x="0" y="336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87475" y="453137"/>
            <a:ext cx="3305623" cy="1388362"/>
          </a:xfrm>
          <a:custGeom>
            <a:avLst/>
            <a:gdLst/>
            <a:ahLst/>
            <a:cxnLst/>
            <a:rect l="l" t="t" r="r" b="b"/>
            <a:pathLst>
              <a:path w="3305623" h="1388362">
                <a:moveTo>
                  <a:pt x="0" y="0"/>
                </a:moveTo>
                <a:lnTo>
                  <a:pt x="3305623" y="0"/>
                </a:lnTo>
                <a:lnTo>
                  <a:pt x="3305623" y="1388361"/>
                </a:lnTo>
                <a:lnTo>
                  <a:pt x="0" y="1388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488862" y="6679111"/>
            <a:ext cx="4882710" cy="4199130"/>
          </a:xfrm>
          <a:custGeom>
            <a:avLst/>
            <a:gdLst/>
            <a:ahLst/>
            <a:cxnLst/>
            <a:rect l="l" t="t" r="r" b="b"/>
            <a:pathLst>
              <a:path w="4882710" h="4199130">
                <a:moveTo>
                  <a:pt x="0" y="0"/>
                </a:moveTo>
                <a:lnTo>
                  <a:pt x="4882710" y="0"/>
                </a:lnTo>
                <a:lnTo>
                  <a:pt x="4882710" y="4199131"/>
                </a:lnTo>
                <a:lnTo>
                  <a:pt x="0" y="41991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793098" y="8840839"/>
            <a:ext cx="1176322" cy="147575"/>
          </a:xfrm>
          <a:custGeom>
            <a:avLst/>
            <a:gdLst/>
            <a:ahLst/>
            <a:cxnLst/>
            <a:rect l="l" t="t" r="r" b="b"/>
            <a:pathLst>
              <a:path w="1176322" h="147575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8165042" y="8262297"/>
            <a:ext cx="11942213" cy="2345016"/>
          </a:xfrm>
          <a:custGeom>
            <a:avLst/>
            <a:gdLst/>
            <a:ahLst/>
            <a:cxnLst/>
            <a:rect l="l" t="t" r="r" b="b"/>
            <a:pathLst>
              <a:path w="11942213" h="2345016">
                <a:moveTo>
                  <a:pt x="11942213" y="0"/>
                </a:moveTo>
                <a:lnTo>
                  <a:pt x="0" y="0"/>
                </a:lnTo>
                <a:lnTo>
                  <a:pt x="0" y="2345016"/>
                </a:lnTo>
                <a:lnTo>
                  <a:pt x="11942213" y="2345016"/>
                </a:lnTo>
                <a:lnTo>
                  <a:pt x="1194221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698338" y="8563549"/>
            <a:ext cx="1176322" cy="147575"/>
          </a:xfrm>
          <a:custGeom>
            <a:avLst/>
            <a:gdLst/>
            <a:ahLst/>
            <a:cxnLst/>
            <a:rect l="l" t="t" r="r" b="b"/>
            <a:pathLst>
              <a:path w="1176322" h="147575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700418" y="2651847"/>
            <a:ext cx="2288955" cy="961361"/>
          </a:xfrm>
          <a:custGeom>
            <a:avLst/>
            <a:gdLst/>
            <a:ahLst/>
            <a:cxnLst/>
            <a:rect l="l" t="t" r="r" b="b"/>
            <a:pathLst>
              <a:path w="2288955" h="961361">
                <a:moveTo>
                  <a:pt x="0" y="0"/>
                </a:moveTo>
                <a:lnTo>
                  <a:pt x="2288955" y="0"/>
                </a:lnTo>
                <a:lnTo>
                  <a:pt x="2288955" y="961361"/>
                </a:lnTo>
                <a:lnTo>
                  <a:pt x="0" y="961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078433" y="9087279"/>
            <a:ext cx="1176322" cy="147575"/>
          </a:xfrm>
          <a:custGeom>
            <a:avLst/>
            <a:gdLst/>
            <a:ahLst/>
            <a:cxnLst/>
            <a:rect l="l" t="t" r="r" b="b"/>
            <a:pathLst>
              <a:path w="1176322" h="147575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-1349428" y="1509381"/>
            <a:ext cx="4756255" cy="3009966"/>
            <a:chOff x="0" y="0"/>
            <a:chExt cx="6341674" cy="4013288"/>
          </a:xfrm>
        </p:grpSpPr>
        <p:sp>
          <p:nvSpPr>
            <p:cNvPr id="18" name="Freeform 18"/>
            <p:cNvSpPr/>
            <p:nvPr/>
          </p:nvSpPr>
          <p:spPr>
            <a:xfrm rot="10434347">
              <a:off x="3728639" y="453022"/>
              <a:ext cx="2508659" cy="2099861"/>
            </a:xfrm>
            <a:custGeom>
              <a:avLst/>
              <a:gdLst/>
              <a:ahLst/>
              <a:cxnLst/>
              <a:rect l="l" t="t" r="r" b="b"/>
              <a:pathLst>
                <a:path w="2508659" h="2099861">
                  <a:moveTo>
                    <a:pt x="0" y="0"/>
                  </a:moveTo>
                  <a:lnTo>
                    <a:pt x="2508659" y="0"/>
                  </a:lnTo>
                  <a:lnTo>
                    <a:pt x="2508659" y="2099861"/>
                  </a:lnTo>
                  <a:lnTo>
                    <a:pt x="0" y="2099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72721" t="-6868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 rot="-2874218" flipH="1">
              <a:off x="365615" y="584657"/>
              <a:ext cx="2508659" cy="2099861"/>
            </a:xfrm>
            <a:custGeom>
              <a:avLst/>
              <a:gdLst/>
              <a:ahLst/>
              <a:cxnLst/>
              <a:rect l="l" t="t" r="r" b="b"/>
              <a:pathLst>
                <a:path w="2508659" h="2099861">
                  <a:moveTo>
                    <a:pt x="2508659" y="0"/>
                  </a:moveTo>
                  <a:lnTo>
                    <a:pt x="0" y="0"/>
                  </a:lnTo>
                  <a:lnTo>
                    <a:pt x="0" y="2099861"/>
                  </a:lnTo>
                  <a:lnTo>
                    <a:pt x="2508659" y="2099861"/>
                  </a:lnTo>
                  <a:lnTo>
                    <a:pt x="2508659" y="0"/>
                  </a:lnTo>
                  <a:close/>
                </a:path>
              </a:pathLst>
            </a:custGeom>
            <a:blipFill>
              <a:blip r:embed="rId20"/>
              <a:stretch>
                <a:fillRect t="-34715" r="-379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 rot="-2874218" flipH="1">
              <a:off x="2725727" y="1328770"/>
              <a:ext cx="2508659" cy="2099861"/>
            </a:xfrm>
            <a:custGeom>
              <a:avLst/>
              <a:gdLst/>
              <a:ahLst/>
              <a:cxnLst/>
              <a:rect l="l" t="t" r="r" b="b"/>
              <a:pathLst>
                <a:path w="2508659" h="2099861">
                  <a:moveTo>
                    <a:pt x="2508658" y="0"/>
                  </a:moveTo>
                  <a:lnTo>
                    <a:pt x="0" y="0"/>
                  </a:lnTo>
                  <a:lnTo>
                    <a:pt x="0" y="2099861"/>
                  </a:lnTo>
                  <a:lnTo>
                    <a:pt x="2508658" y="2099861"/>
                  </a:lnTo>
                  <a:lnTo>
                    <a:pt x="2508658" y="0"/>
                  </a:lnTo>
                  <a:close/>
                </a:path>
              </a:pathLst>
            </a:custGeom>
            <a:blipFill>
              <a:blip r:embed="rId20"/>
              <a:stretch>
                <a:fillRect t="-34715" r="-379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4136751" y="4528171"/>
            <a:ext cx="5127798" cy="4409907"/>
          </a:xfrm>
          <a:custGeom>
            <a:avLst/>
            <a:gdLst/>
            <a:ahLst/>
            <a:cxnLst/>
            <a:rect l="l" t="t" r="r" b="b"/>
            <a:pathLst>
              <a:path w="5127798" h="4409907">
                <a:moveTo>
                  <a:pt x="0" y="0"/>
                </a:moveTo>
                <a:lnTo>
                  <a:pt x="5127798" y="0"/>
                </a:lnTo>
                <a:lnTo>
                  <a:pt x="5127798" y="4409906"/>
                </a:lnTo>
                <a:lnTo>
                  <a:pt x="0" y="440990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flipH="1">
            <a:off x="15682175" y="7575153"/>
            <a:ext cx="1139678" cy="1964962"/>
          </a:xfrm>
          <a:custGeom>
            <a:avLst/>
            <a:gdLst/>
            <a:ahLst/>
            <a:cxnLst/>
            <a:rect l="l" t="t" r="r" b="b"/>
            <a:pathLst>
              <a:path w="1139678" h="1964962">
                <a:moveTo>
                  <a:pt x="1139677" y="0"/>
                </a:moveTo>
                <a:lnTo>
                  <a:pt x="0" y="0"/>
                </a:lnTo>
                <a:lnTo>
                  <a:pt x="0" y="1964962"/>
                </a:lnTo>
                <a:lnTo>
                  <a:pt x="1139677" y="1964962"/>
                </a:lnTo>
                <a:lnTo>
                  <a:pt x="1139677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5404528" y="1002756"/>
            <a:ext cx="3305623" cy="1388362"/>
          </a:xfrm>
          <a:custGeom>
            <a:avLst/>
            <a:gdLst/>
            <a:ahLst/>
            <a:cxnLst/>
            <a:rect l="l" t="t" r="r" b="b"/>
            <a:pathLst>
              <a:path w="3305623" h="1388362">
                <a:moveTo>
                  <a:pt x="0" y="0"/>
                </a:moveTo>
                <a:lnTo>
                  <a:pt x="3305622" y="0"/>
                </a:lnTo>
                <a:lnTo>
                  <a:pt x="3305622" y="1388361"/>
                </a:lnTo>
                <a:lnTo>
                  <a:pt x="0" y="1388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816520" y="2762136"/>
            <a:ext cx="2288955" cy="961361"/>
          </a:xfrm>
          <a:custGeom>
            <a:avLst/>
            <a:gdLst/>
            <a:ahLst/>
            <a:cxnLst/>
            <a:rect l="l" t="t" r="r" b="b"/>
            <a:pathLst>
              <a:path w="2288955" h="961361">
                <a:moveTo>
                  <a:pt x="0" y="0"/>
                </a:moveTo>
                <a:lnTo>
                  <a:pt x="2288955" y="0"/>
                </a:lnTo>
                <a:lnTo>
                  <a:pt x="2288955" y="961361"/>
                </a:lnTo>
                <a:lnTo>
                  <a:pt x="0" y="961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9068985" y="1028700"/>
            <a:ext cx="2288955" cy="961361"/>
          </a:xfrm>
          <a:custGeom>
            <a:avLst/>
            <a:gdLst/>
            <a:ahLst/>
            <a:cxnLst/>
            <a:rect l="l" t="t" r="r" b="b"/>
            <a:pathLst>
              <a:path w="2288955" h="961361">
                <a:moveTo>
                  <a:pt x="0" y="0"/>
                </a:moveTo>
                <a:lnTo>
                  <a:pt x="2288955" y="0"/>
                </a:lnTo>
                <a:lnTo>
                  <a:pt x="2288955" y="961361"/>
                </a:lnTo>
                <a:lnTo>
                  <a:pt x="0" y="961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415847" y="6803830"/>
            <a:ext cx="1570917" cy="1907294"/>
          </a:xfrm>
          <a:custGeom>
            <a:avLst/>
            <a:gdLst/>
            <a:ahLst/>
            <a:cxnLst/>
            <a:rect l="l" t="t" r="r" b="b"/>
            <a:pathLst>
              <a:path w="1570917" h="1907294">
                <a:moveTo>
                  <a:pt x="0" y="0"/>
                </a:moveTo>
                <a:lnTo>
                  <a:pt x="1570917" y="0"/>
                </a:lnTo>
                <a:lnTo>
                  <a:pt x="1570917" y="1907294"/>
                </a:lnTo>
                <a:lnTo>
                  <a:pt x="0" y="190729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026735" y="7037057"/>
            <a:ext cx="1521182" cy="1768816"/>
          </a:xfrm>
          <a:custGeom>
            <a:avLst/>
            <a:gdLst/>
            <a:ahLst/>
            <a:cxnLst/>
            <a:rect l="l" t="t" r="r" b="b"/>
            <a:pathLst>
              <a:path w="1521182" h="1768816">
                <a:moveTo>
                  <a:pt x="0" y="0"/>
                </a:moveTo>
                <a:lnTo>
                  <a:pt x="1521182" y="0"/>
                </a:lnTo>
                <a:lnTo>
                  <a:pt x="1521182" y="1768817"/>
                </a:lnTo>
                <a:lnTo>
                  <a:pt x="0" y="176881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flipH="1">
            <a:off x="10754996" y="7265064"/>
            <a:ext cx="1363054" cy="1654923"/>
          </a:xfrm>
          <a:custGeom>
            <a:avLst/>
            <a:gdLst/>
            <a:ahLst/>
            <a:cxnLst/>
            <a:rect l="l" t="t" r="r" b="b"/>
            <a:pathLst>
              <a:path w="1363054" h="1654923">
                <a:moveTo>
                  <a:pt x="1363055" y="0"/>
                </a:moveTo>
                <a:lnTo>
                  <a:pt x="0" y="0"/>
                </a:lnTo>
                <a:lnTo>
                  <a:pt x="0" y="1654922"/>
                </a:lnTo>
                <a:lnTo>
                  <a:pt x="1363055" y="1654922"/>
                </a:lnTo>
                <a:lnTo>
                  <a:pt x="1363055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176967" y="2333386"/>
            <a:ext cx="15934067" cy="2705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7"/>
              </a:lnSpc>
            </a:pPr>
            <a:r>
              <a:rPr lang="en-US" sz="10497">
                <a:solidFill>
                  <a:srgbClr val="FFFFFF"/>
                </a:solidFill>
                <a:latin typeface="Alegreya Bold"/>
              </a:rPr>
              <a:t>Spatial Relationship Discovery in Data Lakes</a:t>
            </a:r>
          </a:p>
        </p:txBody>
      </p:sp>
      <p:sp>
        <p:nvSpPr>
          <p:cNvPr id="30" name="Freeform 30"/>
          <p:cNvSpPr/>
          <p:nvPr/>
        </p:nvSpPr>
        <p:spPr>
          <a:xfrm rot="-82333" flipH="1">
            <a:off x="4991066" y="34277"/>
            <a:ext cx="2884699" cy="1842329"/>
          </a:xfrm>
          <a:custGeom>
            <a:avLst/>
            <a:gdLst/>
            <a:ahLst/>
            <a:cxnLst/>
            <a:rect l="l" t="t" r="r" b="b"/>
            <a:pathLst>
              <a:path w="2884699" h="1842329">
                <a:moveTo>
                  <a:pt x="2884698" y="0"/>
                </a:moveTo>
                <a:lnTo>
                  <a:pt x="0" y="0"/>
                </a:lnTo>
                <a:lnTo>
                  <a:pt x="0" y="1842328"/>
                </a:lnTo>
                <a:lnTo>
                  <a:pt x="2884698" y="1842328"/>
                </a:lnTo>
                <a:lnTo>
                  <a:pt x="2884698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-409047" t="-338" r="-140520" b="-3490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82333" flipH="1">
            <a:off x="11801404" y="-204442"/>
            <a:ext cx="2382027" cy="1521295"/>
          </a:xfrm>
          <a:custGeom>
            <a:avLst/>
            <a:gdLst/>
            <a:ahLst/>
            <a:cxnLst/>
            <a:rect l="l" t="t" r="r" b="b"/>
            <a:pathLst>
              <a:path w="2382027" h="1521295">
                <a:moveTo>
                  <a:pt x="2382027" y="0"/>
                </a:moveTo>
                <a:lnTo>
                  <a:pt x="0" y="0"/>
                </a:lnTo>
                <a:lnTo>
                  <a:pt x="0" y="1521295"/>
                </a:lnTo>
                <a:lnTo>
                  <a:pt x="2382027" y="1521295"/>
                </a:lnTo>
                <a:lnTo>
                  <a:pt x="2382027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-409047" t="-338" r="-140520" b="-3490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6326862" y="2522811"/>
            <a:ext cx="1568342" cy="1816910"/>
          </a:xfrm>
          <a:custGeom>
            <a:avLst/>
            <a:gdLst/>
            <a:ahLst/>
            <a:cxnLst/>
            <a:rect l="l" t="t" r="r" b="b"/>
            <a:pathLst>
              <a:path w="1568342" h="1816910">
                <a:moveTo>
                  <a:pt x="0" y="0"/>
                </a:moveTo>
                <a:lnTo>
                  <a:pt x="1568342" y="0"/>
                </a:lnTo>
                <a:lnTo>
                  <a:pt x="1568342" y="1816910"/>
                </a:lnTo>
                <a:lnTo>
                  <a:pt x="0" y="181691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-126835" b="-650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5301397" y="3641016"/>
            <a:ext cx="1206233" cy="1397410"/>
          </a:xfrm>
          <a:custGeom>
            <a:avLst/>
            <a:gdLst/>
            <a:ahLst/>
            <a:cxnLst/>
            <a:rect l="l" t="t" r="r" b="b"/>
            <a:pathLst>
              <a:path w="1206233" h="1397410">
                <a:moveTo>
                  <a:pt x="0" y="0"/>
                </a:moveTo>
                <a:lnTo>
                  <a:pt x="1206232" y="0"/>
                </a:lnTo>
                <a:lnTo>
                  <a:pt x="1206232" y="1397410"/>
                </a:lnTo>
                <a:lnTo>
                  <a:pt x="0" y="139741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-126835" b="-650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6132960" y="9692795"/>
            <a:ext cx="1176322" cy="147575"/>
          </a:xfrm>
          <a:custGeom>
            <a:avLst/>
            <a:gdLst/>
            <a:ahLst/>
            <a:cxnLst/>
            <a:rect l="l" t="t" r="r" b="b"/>
            <a:pathLst>
              <a:path w="1176322" h="147575">
                <a:moveTo>
                  <a:pt x="0" y="0"/>
                </a:moveTo>
                <a:lnTo>
                  <a:pt x="1176322" y="0"/>
                </a:lnTo>
                <a:lnTo>
                  <a:pt x="1176322" y="147575"/>
                </a:lnTo>
                <a:lnTo>
                  <a:pt x="0" y="147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1989865" y="8690997"/>
            <a:ext cx="2677646" cy="1723430"/>
          </a:xfrm>
          <a:custGeom>
            <a:avLst/>
            <a:gdLst/>
            <a:ahLst/>
            <a:cxnLst/>
            <a:rect l="l" t="t" r="r" b="b"/>
            <a:pathLst>
              <a:path w="2677646" h="1723430">
                <a:moveTo>
                  <a:pt x="0" y="0"/>
                </a:moveTo>
                <a:lnTo>
                  <a:pt x="2677646" y="0"/>
                </a:lnTo>
                <a:lnTo>
                  <a:pt x="2677646" y="1723430"/>
                </a:lnTo>
                <a:lnTo>
                  <a:pt x="0" y="172343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4379735" y="7122317"/>
            <a:ext cx="1139678" cy="1964962"/>
          </a:xfrm>
          <a:custGeom>
            <a:avLst/>
            <a:gdLst/>
            <a:ahLst/>
            <a:cxnLst/>
            <a:rect l="l" t="t" r="r" b="b"/>
            <a:pathLst>
              <a:path w="1139678" h="1964962">
                <a:moveTo>
                  <a:pt x="0" y="0"/>
                </a:moveTo>
                <a:lnTo>
                  <a:pt x="1139678" y="0"/>
                </a:lnTo>
                <a:lnTo>
                  <a:pt x="1139678" y="1964962"/>
                </a:lnTo>
                <a:lnTo>
                  <a:pt x="0" y="196496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7099255" y="8455185"/>
            <a:ext cx="1409002" cy="722434"/>
          </a:xfrm>
          <a:custGeom>
            <a:avLst/>
            <a:gdLst/>
            <a:ahLst/>
            <a:cxnLst/>
            <a:rect l="l" t="t" r="r" b="b"/>
            <a:pathLst>
              <a:path w="1409002" h="722434">
                <a:moveTo>
                  <a:pt x="0" y="0"/>
                </a:moveTo>
                <a:lnTo>
                  <a:pt x="1409002" y="0"/>
                </a:lnTo>
                <a:lnTo>
                  <a:pt x="1409002" y="722433"/>
                </a:lnTo>
                <a:lnTo>
                  <a:pt x="0" y="72243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3032016" y="4906813"/>
            <a:ext cx="12269380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-61">
                <a:solidFill>
                  <a:srgbClr val="FFFFFF"/>
                </a:solidFill>
                <a:latin typeface="Alegreya Bold"/>
              </a:rPr>
              <a:t>Unveiling Hidden Correlations in Geographic Information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74224" y="6027959"/>
            <a:ext cx="6939553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spc="209">
                <a:solidFill>
                  <a:srgbClr val="FFFFFF"/>
                </a:solidFill>
                <a:latin typeface="Arimo Bold"/>
              </a:rPr>
              <a:t>FEDERICO LARRIEU</a:t>
            </a:r>
          </a:p>
          <a:p>
            <a:pPr algn="ctr">
              <a:lnSpc>
                <a:spcPts val="2729"/>
              </a:lnSpc>
            </a:pPr>
            <a:r>
              <a:rPr lang="en-US" sz="2099" spc="209">
                <a:solidFill>
                  <a:srgbClr val="FFFFFF"/>
                </a:solidFill>
                <a:latin typeface="Arimo Bold"/>
              </a:rPr>
              <a:t>ERIC MARTIN</a:t>
            </a:r>
          </a:p>
          <a:p>
            <a:pPr algn="ctr">
              <a:lnSpc>
                <a:spcPts val="2729"/>
              </a:lnSpc>
              <a:spcBef>
                <a:spcPct val="0"/>
              </a:spcBef>
            </a:pPr>
            <a:endParaRPr lang="en-US" sz="2099" spc="209">
              <a:solidFill>
                <a:srgbClr val="FFFFFF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C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1941" y="1950114"/>
            <a:ext cx="9725082" cy="8007108"/>
            <a:chOff x="0" y="0"/>
            <a:chExt cx="4033672" cy="3321108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4034942" cy="3319838"/>
            </a:xfrm>
            <a:custGeom>
              <a:avLst/>
              <a:gdLst/>
              <a:ahLst/>
              <a:cxnLst/>
              <a:rect l="l" t="t" r="r" b="b"/>
              <a:pathLst>
                <a:path w="4034942" h="3319838">
                  <a:moveTo>
                    <a:pt x="4023513" y="27940"/>
                  </a:moveTo>
                  <a:cubicBezTo>
                    <a:pt x="4014622" y="24130"/>
                    <a:pt x="4005733" y="21590"/>
                    <a:pt x="3996842" y="21590"/>
                  </a:cubicBezTo>
                  <a:cubicBezTo>
                    <a:pt x="3970172" y="20320"/>
                    <a:pt x="3910576" y="20320"/>
                    <a:pt x="3844540" y="17780"/>
                  </a:cubicBezTo>
                  <a:cubicBezTo>
                    <a:pt x="3693600" y="12700"/>
                    <a:pt x="3545805" y="6350"/>
                    <a:pt x="3394865" y="3810"/>
                  </a:cubicBezTo>
                  <a:cubicBezTo>
                    <a:pt x="3272226" y="1270"/>
                    <a:pt x="3152733" y="3810"/>
                    <a:pt x="3030094" y="2540"/>
                  </a:cubicBezTo>
                  <a:cubicBezTo>
                    <a:pt x="2976636" y="2540"/>
                    <a:pt x="2923178" y="0"/>
                    <a:pt x="2869720" y="2540"/>
                  </a:cubicBezTo>
                  <a:cubicBezTo>
                    <a:pt x="2740793" y="10160"/>
                    <a:pt x="2611865" y="11430"/>
                    <a:pt x="2479793" y="8890"/>
                  </a:cubicBezTo>
                  <a:cubicBezTo>
                    <a:pt x="2413756" y="7620"/>
                    <a:pt x="2347720" y="7620"/>
                    <a:pt x="2281684" y="7620"/>
                  </a:cubicBezTo>
                  <a:cubicBezTo>
                    <a:pt x="2162190" y="7620"/>
                    <a:pt x="2042696" y="7620"/>
                    <a:pt x="1923202" y="6350"/>
                  </a:cubicBezTo>
                  <a:cubicBezTo>
                    <a:pt x="1797419" y="5080"/>
                    <a:pt x="558455" y="2540"/>
                    <a:pt x="435816" y="1270"/>
                  </a:cubicBezTo>
                  <a:cubicBezTo>
                    <a:pt x="335190" y="0"/>
                    <a:pt x="237708" y="1270"/>
                    <a:pt x="137081" y="1270"/>
                  </a:cubicBezTo>
                  <a:cubicBezTo>
                    <a:pt x="67900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1406"/>
                    <a:pt x="16510" y="317687"/>
                    <a:pt x="17780" y="461402"/>
                  </a:cubicBezTo>
                  <a:cubicBezTo>
                    <a:pt x="19050" y="607682"/>
                    <a:pt x="17780" y="753963"/>
                    <a:pt x="16510" y="902811"/>
                  </a:cubicBezTo>
                  <a:cubicBezTo>
                    <a:pt x="15240" y="1054225"/>
                    <a:pt x="2540" y="2642785"/>
                    <a:pt x="2540" y="2794198"/>
                  </a:cubicBezTo>
                  <a:cubicBezTo>
                    <a:pt x="2540" y="2943045"/>
                    <a:pt x="1270" y="3091893"/>
                    <a:pt x="0" y="3240740"/>
                  </a:cubicBezTo>
                  <a:cubicBezTo>
                    <a:pt x="0" y="3265228"/>
                    <a:pt x="3810" y="3275388"/>
                    <a:pt x="15240" y="3280468"/>
                  </a:cubicBezTo>
                  <a:cubicBezTo>
                    <a:pt x="22860" y="3284278"/>
                    <a:pt x="31750" y="3286818"/>
                    <a:pt x="40640" y="3288088"/>
                  </a:cubicBezTo>
                  <a:cubicBezTo>
                    <a:pt x="133937" y="3293168"/>
                    <a:pt x="253431" y="3296978"/>
                    <a:pt x="372924" y="3302058"/>
                  </a:cubicBezTo>
                  <a:cubicBezTo>
                    <a:pt x="438961" y="3304598"/>
                    <a:pt x="504997" y="3309678"/>
                    <a:pt x="571033" y="3310948"/>
                  </a:cubicBezTo>
                  <a:cubicBezTo>
                    <a:pt x="681093" y="3313488"/>
                    <a:pt x="1907479" y="3314758"/>
                    <a:pt x="2017539" y="3316028"/>
                  </a:cubicBezTo>
                  <a:cubicBezTo>
                    <a:pt x="2033262" y="3316028"/>
                    <a:pt x="2048985" y="3316028"/>
                    <a:pt x="2064708" y="3316028"/>
                  </a:cubicBezTo>
                  <a:cubicBezTo>
                    <a:pt x="2140178" y="3316028"/>
                    <a:pt x="2218792" y="3314758"/>
                    <a:pt x="2294262" y="3314758"/>
                  </a:cubicBezTo>
                  <a:cubicBezTo>
                    <a:pt x="2382310" y="3314758"/>
                    <a:pt x="2467214" y="3316028"/>
                    <a:pt x="2555262" y="3316028"/>
                  </a:cubicBezTo>
                  <a:cubicBezTo>
                    <a:pt x="2684190" y="3316028"/>
                    <a:pt x="2816262" y="3316028"/>
                    <a:pt x="2945190" y="3316028"/>
                  </a:cubicBezTo>
                  <a:cubicBezTo>
                    <a:pt x="3064684" y="3316028"/>
                    <a:pt x="3184178" y="3317298"/>
                    <a:pt x="3303672" y="3318568"/>
                  </a:cubicBezTo>
                  <a:cubicBezTo>
                    <a:pt x="3357130" y="3318568"/>
                    <a:pt x="3413732" y="3319838"/>
                    <a:pt x="3467190" y="3319838"/>
                  </a:cubicBezTo>
                  <a:cubicBezTo>
                    <a:pt x="3640142" y="3318568"/>
                    <a:pt x="3809949" y="3312218"/>
                    <a:pt x="3973982" y="3312218"/>
                  </a:cubicBezTo>
                  <a:cubicBezTo>
                    <a:pt x="3977792" y="3312218"/>
                    <a:pt x="3982872" y="3309678"/>
                    <a:pt x="3986682" y="3307138"/>
                  </a:cubicBezTo>
                  <a:cubicBezTo>
                    <a:pt x="3991763" y="3303328"/>
                    <a:pt x="3994302" y="3296978"/>
                    <a:pt x="3996842" y="3294438"/>
                  </a:cubicBezTo>
                  <a:cubicBezTo>
                    <a:pt x="3998113" y="3222776"/>
                    <a:pt x="3999382" y="3114990"/>
                    <a:pt x="4000652" y="3007204"/>
                  </a:cubicBezTo>
                  <a:cubicBezTo>
                    <a:pt x="4001922" y="2840392"/>
                    <a:pt x="4012082" y="1239000"/>
                    <a:pt x="4013352" y="1072189"/>
                  </a:cubicBezTo>
                  <a:cubicBezTo>
                    <a:pt x="4013352" y="972102"/>
                    <a:pt x="4014622" y="872015"/>
                    <a:pt x="4015892" y="771928"/>
                  </a:cubicBezTo>
                  <a:cubicBezTo>
                    <a:pt x="4017163" y="664142"/>
                    <a:pt x="4018432" y="556356"/>
                    <a:pt x="4020972" y="448570"/>
                  </a:cubicBezTo>
                  <a:cubicBezTo>
                    <a:pt x="4022242" y="384411"/>
                    <a:pt x="4022242" y="317687"/>
                    <a:pt x="4027322" y="253528"/>
                  </a:cubicBezTo>
                  <a:cubicBezTo>
                    <a:pt x="4032402" y="176538"/>
                    <a:pt x="4034942" y="102115"/>
                    <a:pt x="4033672" y="44450"/>
                  </a:cubicBezTo>
                  <a:cubicBezTo>
                    <a:pt x="4033672" y="38100"/>
                    <a:pt x="4029863" y="30480"/>
                    <a:pt x="4023513" y="27940"/>
                  </a:cubicBezTo>
                  <a:close/>
                </a:path>
              </a:pathLst>
            </a:custGeom>
            <a:solidFill>
              <a:srgbClr val="EAFA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387680" y="1950114"/>
            <a:ext cx="8719830" cy="8419326"/>
            <a:chOff x="0" y="0"/>
            <a:chExt cx="11626440" cy="11225768"/>
          </a:xfrm>
        </p:grpSpPr>
        <p:sp>
          <p:nvSpPr>
            <p:cNvPr id="5" name="Freeform 5"/>
            <p:cNvSpPr/>
            <p:nvPr/>
          </p:nvSpPr>
          <p:spPr>
            <a:xfrm rot="-626297">
              <a:off x="726694" y="1427082"/>
              <a:ext cx="10173053" cy="8951195"/>
            </a:xfrm>
            <a:custGeom>
              <a:avLst/>
              <a:gdLst/>
              <a:ahLst/>
              <a:cxnLst/>
              <a:rect l="l" t="t" r="r" b="b"/>
              <a:pathLst>
                <a:path w="10173053" h="8951195">
                  <a:moveTo>
                    <a:pt x="0" y="0"/>
                  </a:moveTo>
                  <a:lnTo>
                    <a:pt x="10173052" y="0"/>
                  </a:lnTo>
                  <a:lnTo>
                    <a:pt x="10173052" y="8951196"/>
                  </a:lnTo>
                  <a:lnTo>
                    <a:pt x="0" y="8951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796272" y="6602658"/>
              <a:ext cx="1713536" cy="1988281"/>
            </a:xfrm>
            <a:custGeom>
              <a:avLst/>
              <a:gdLst/>
              <a:ahLst/>
              <a:cxnLst/>
              <a:rect l="l" t="t" r="r" b="b"/>
              <a:pathLst>
                <a:path w="1713536" h="1988281">
                  <a:moveTo>
                    <a:pt x="0" y="0"/>
                  </a:moveTo>
                  <a:lnTo>
                    <a:pt x="1713537" y="0"/>
                  </a:lnTo>
                  <a:lnTo>
                    <a:pt x="1713537" y="1988281"/>
                  </a:lnTo>
                  <a:lnTo>
                    <a:pt x="0" y="198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428754" y="6977183"/>
              <a:ext cx="2179033" cy="2416266"/>
            </a:xfrm>
            <a:custGeom>
              <a:avLst/>
              <a:gdLst/>
              <a:ahLst/>
              <a:cxnLst/>
              <a:rect l="l" t="t" r="r" b="b"/>
              <a:pathLst>
                <a:path w="2179033" h="2416266">
                  <a:moveTo>
                    <a:pt x="0" y="0"/>
                  </a:moveTo>
                  <a:lnTo>
                    <a:pt x="2179033" y="0"/>
                  </a:lnTo>
                  <a:lnTo>
                    <a:pt x="2179033" y="2416266"/>
                  </a:lnTo>
                  <a:lnTo>
                    <a:pt x="0" y="2416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2222" y="7883394"/>
              <a:ext cx="1245278" cy="1415088"/>
            </a:xfrm>
            <a:custGeom>
              <a:avLst/>
              <a:gdLst/>
              <a:ahLst/>
              <a:cxnLst/>
              <a:rect l="l" t="t" r="r" b="b"/>
              <a:pathLst>
                <a:path w="1245278" h="1415088">
                  <a:moveTo>
                    <a:pt x="0" y="0"/>
                  </a:moveTo>
                  <a:lnTo>
                    <a:pt x="1245277" y="0"/>
                  </a:lnTo>
                  <a:lnTo>
                    <a:pt x="1245277" y="1415089"/>
                  </a:lnTo>
                  <a:lnTo>
                    <a:pt x="0" y="1415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374185" y="8424988"/>
              <a:ext cx="3017692" cy="1069909"/>
            </a:xfrm>
            <a:custGeom>
              <a:avLst/>
              <a:gdLst/>
              <a:ahLst/>
              <a:cxnLst/>
              <a:rect l="l" t="t" r="r" b="b"/>
              <a:pathLst>
                <a:path w="3017692" h="1069909">
                  <a:moveTo>
                    <a:pt x="0" y="0"/>
                  </a:moveTo>
                  <a:lnTo>
                    <a:pt x="3017691" y="0"/>
                  </a:lnTo>
                  <a:lnTo>
                    <a:pt x="3017691" y="1069908"/>
                  </a:lnTo>
                  <a:lnTo>
                    <a:pt x="0" y="1069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861118" y="6382772"/>
              <a:ext cx="2608529" cy="2785807"/>
            </a:xfrm>
            <a:custGeom>
              <a:avLst/>
              <a:gdLst/>
              <a:ahLst/>
              <a:cxnLst/>
              <a:rect l="l" t="t" r="r" b="b"/>
              <a:pathLst>
                <a:path w="2608529" h="2785807">
                  <a:moveTo>
                    <a:pt x="0" y="0"/>
                  </a:moveTo>
                  <a:lnTo>
                    <a:pt x="2608528" y="0"/>
                  </a:lnTo>
                  <a:lnTo>
                    <a:pt x="2608528" y="2785807"/>
                  </a:lnTo>
                  <a:lnTo>
                    <a:pt x="0" y="278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8579771" y="8123790"/>
              <a:ext cx="1171223" cy="1686315"/>
            </a:xfrm>
            <a:custGeom>
              <a:avLst/>
              <a:gdLst/>
              <a:ahLst/>
              <a:cxnLst/>
              <a:rect l="l" t="t" r="r" b="b"/>
              <a:pathLst>
                <a:path w="1171223" h="1686315">
                  <a:moveTo>
                    <a:pt x="0" y="0"/>
                  </a:moveTo>
                  <a:lnTo>
                    <a:pt x="1171222" y="0"/>
                  </a:lnTo>
                  <a:lnTo>
                    <a:pt x="1171222" y="1686315"/>
                  </a:lnTo>
                  <a:lnTo>
                    <a:pt x="0" y="1686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55113" y="8786860"/>
              <a:ext cx="1424772" cy="1023245"/>
            </a:xfrm>
            <a:custGeom>
              <a:avLst/>
              <a:gdLst/>
              <a:ahLst/>
              <a:cxnLst/>
              <a:rect l="l" t="t" r="r" b="b"/>
              <a:pathLst>
                <a:path w="1424772" h="1023245">
                  <a:moveTo>
                    <a:pt x="0" y="0"/>
                  </a:moveTo>
                  <a:lnTo>
                    <a:pt x="1424772" y="0"/>
                  </a:lnTo>
                  <a:lnTo>
                    <a:pt x="1424772" y="1023245"/>
                  </a:lnTo>
                  <a:lnTo>
                    <a:pt x="0" y="1023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079885" y="4361844"/>
              <a:ext cx="493161" cy="194574"/>
            </a:xfrm>
            <a:custGeom>
              <a:avLst/>
              <a:gdLst/>
              <a:ahLst/>
              <a:cxnLst/>
              <a:rect l="l" t="t" r="r" b="b"/>
              <a:pathLst>
                <a:path w="493161" h="194574">
                  <a:moveTo>
                    <a:pt x="0" y="0"/>
                  </a:moveTo>
                  <a:lnTo>
                    <a:pt x="493162" y="0"/>
                  </a:lnTo>
                  <a:lnTo>
                    <a:pt x="493162" y="194575"/>
                  </a:lnTo>
                  <a:lnTo>
                    <a:pt x="0" y="194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573047" y="4699967"/>
              <a:ext cx="493161" cy="194574"/>
            </a:xfrm>
            <a:custGeom>
              <a:avLst/>
              <a:gdLst/>
              <a:ahLst/>
              <a:cxnLst/>
              <a:rect l="l" t="t" r="r" b="b"/>
              <a:pathLst>
                <a:path w="493161" h="194574">
                  <a:moveTo>
                    <a:pt x="0" y="0"/>
                  </a:moveTo>
                  <a:lnTo>
                    <a:pt x="493161" y="0"/>
                  </a:lnTo>
                  <a:lnTo>
                    <a:pt x="493161" y="194574"/>
                  </a:lnTo>
                  <a:lnTo>
                    <a:pt x="0" y="19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027248" y="0"/>
              <a:ext cx="6698142" cy="3434320"/>
            </a:xfrm>
            <a:custGeom>
              <a:avLst/>
              <a:gdLst/>
              <a:ahLst/>
              <a:cxnLst/>
              <a:rect l="l" t="t" r="r" b="b"/>
              <a:pathLst>
                <a:path w="6698142" h="3434320">
                  <a:moveTo>
                    <a:pt x="0" y="0"/>
                  </a:moveTo>
                  <a:lnTo>
                    <a:pt x="6698142" y="0"/>
                  </a:lnTo>
                  <a:lnTo>
                    <a:pt x="6698142" y="3434320"/>
                  </a:lnTo>
                  <a:lnTo>
                    <a:pt x="0" y="34343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 rot="-1431620">
              <a:off x="7820849" y="9084689"/>
              <a:ext cx="656149" cy="619166"/>
            </a:xfrm>
            <a:custGeom>
              <a:avLst/>
              <a:gdLst/>
              <a:ahLst/>
              <a:cxnLst/>
              <a:rect l="l" t="t" r="r" b="b"/>
              <a:pathLst>
                <a:path w="656149" h="619166">
                  <a:moveTo>
                    <a:pt x="0" y="0"/>
                  </a:moveTo>
                  <a:lnTo>
                    <a:pt x="656149" y="0"/>
                  </a:lnTo>
                  <a:lnTo>
                    <a:pt x="656149" y="619166"/>
                  </a:lnTo>
                  <a:lnTo>
                    <a:pt x="0" y="619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35174" y="5953668"/>
            <a:ext cx="755683" cy="953270"/>
          </a:xfrm>
          <a:custGeom>
            <a:avLst/>
            <a:gdLst/>
            <a:ahLst/>
            <a:cxnLst/>
            <a:rect l="l" t="t" r="r" b="b"/>
            <a:pathLst>
              <a:path w="755683" h="953270">
                <a:moveTo>
                  <a:pt x="0" y="0"/>
                </a:moveTo>
                <a:lnTo>
                  <a:pt x="755684" y="0"/>
                </a:lnTo>
                <a:lnTo>
                  <a:pt x="755684" y="953270"/>
                </a:lnTo>
                <a:lnTo>
                  <a:pt x="0" y="9532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713016" y="395287"/>
            <a:ext cx="14861968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legreya Bold"/>
              </a:rPr>
              <a:t>Problem Characterization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91941" y="2269011"/>
            <a:ext cx="9725082" cy="872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5" lvl="1" indent="-226693">
              <a:lnSpc>
                <a:spcPts val="2729"/>
              </a:lnSpc>
              <a:buFont typeface="Arial"/>
              <a:buChar char="•"/>
            </a:pPr>
            <a:r>
              <a:rPr lang="en-US" sz="2099" spc="209">
                <a:solidFill>
                  <a:srgbClr val="000000"/>
                </a:solidFill>
                <a:latin typeface="Helvetica World Bold"/>
              </a:rPr>
              <a:t>Data Lakes are a centralized repository that may contain structured and unstructured data</a:t>
            </a:r>
          </a:p>
          <a:p>
            <a:pPr>
              <a:lnSpc>
                <a:spcPts val="2729"/>
              </a:lnSpc>
            </a:pPr>
            <a:endParaRPr lang="en-US" sz="2099" spc="209">
              <a:solidFill>
                <a:srgbClr val="000000"/>
              </a:solidFill>
              <a:latin typeface="Helvetica World Bold"/>
            </a:endParaRPr>
          </a:p>
          <a:p>
            <a:pPr marL="453385" lvl="1" indent="-226693">
              <a:lnSpc>
                <a:spcPts val="2729"/>
              </a:lnSpc>
              <a:buFont typeface="Arial"/>
              <a:buChar char="•"/>
            </a:pPr>
            <a:r>
              <a:rPr lang="en-US" sz="2099" spc="209">
                <a:solidFill>
                  <a:srgbClr val="000000"/>
                </a:solidFill>
                <a:latin typeface="Helvetica World Bold"/>
              </a:rPr>
              <a:t>Finding and pulling related data in huge data lakes with varying schemas is not trivial</a:t>
            </a:r>
          </a:p>
          <a:p>
            <a:pPr>
              <a:lnSpc>
                <a:spcPts val="2729"/>
              </a:lnSpc>
            </a:pPr>
            <a:endParaRPr lang="en-US" sz="2099" spc="209">
              <a:solidFill>
                <a:srgbClr val="000000"/>
              </a:solidFill>
              <a:latin typeface="Helvetica World Bold"/>
            </a:endParaRPr>
          </a:p>
          <a:p>
            <a:pPr marL="453385" lvl="1" indent="-226693">
              <a:lnSpc>
                <a:spcPts val="2729"/>
              </a:lnSpc>
              <a:buFont typeface="Arial"/>
              <a:buChar char="•"/>
            </a:pPr>
            <a:r>
              <a:rPr lang="en-US" sz="2099" spc="209">
                <a:solidFill>
                  <a:srgbClr val="000000"/>
                </a:solidFill>
                <a:latin typeface="Helvetica World Bold"/>
              </a:rPr>
              <a:t>The paper "Dataset Discovery in Data Lakes" proposes a method of integrating and analyzing heterogeneous data with varying schema</a:t>
            </a:r>
          </a:p>
          <a:p>
            <a:pPr marL="906770" lvl="2" indent="-302257">
              <a:lnSpc>
                <a:spcPts val="2729"/>
              </a:lnSpc>
              <a:buFont typeface="Arial"/>
              <a:buChar char="⚬"/>
            </a:pPr>
            <a:r>
              <a:rPr lang="en-US" sz="2099" spc="209">
                <a:solidFill>
                  <a:srgbClr val="000000"/>
                </a:solidFill>
                <a:latin typeface="Helvetica World Bold"/>
              </a:rPr>
              <a:t>They introduce five types of attribute-relatedness</a:t>
            </a:r>
          </a:p>
          <a:p>
            <a:pPr marL="1360155" lvl="3" indent="-340039">
              <a:lnSpc>
                <a:spcPts val="2729"/>
              </a:lnSpc>
              <a:buFont typeface="Arial"/>
              <a:buChar char="￭"/>
            </a:pPr>
            <a:r>
              <a:rPr lang="en-US" sz="2099" spc="209">
                <a:solidFill>
                  <a:srgbClr val="000000"/>
                </a:solidFill>
                <a:latin typeface="Helvetica World Bold"/>
              </a:rPr>
              <a:t>Name</a:t>
            </a:r>
          </a:p>
          <a:p>
            <a:pPr marL="1360155" lvl="3" indent="-340039">
              <a:lnSpc>
                <a:spcPts val="2729"/>
              </a:lnSpc>
              <a:buFont typeface="Arial"/>
              <a:buChar char="￭"/>
            </a:pPr>
            <a:r>
              <a:rPr lang="en-US" sz="2099" spc="209">
                <a:solidFill>
                  <a:srgbClr val="000000"/>
                </a:solidFill>
                <a:latin typeface="Helvetica World Bold"/>
              </a:rPr>
              <a:t>Value</a:t>
            </a:r>
          </a:p>
          <a:p>
            <a:pPr marL="1360155" lvl="3" indent="-340039">
              <a:lnSpc>
                <a:spcPts val="2729"/>
              </a:lnSpc>
              <a:buFont typeface="Arial"/>
              <a:buChar char="￭"/>
            </a:pPr>
            <a:r>
              <a:rPr lang="en-US" sz="2099" spc="209">
                <a:solidFill>
                  <a:srgbClr val="000000"/>
                </a:solidFill>
                <a:latin typeface="Helvetica World Bold"/>
              </a:rPr>
              <a:t>Format</a:t>
            </a:r>
          </a:p>
          <a:p>
            <a:pPr marL="1360155" lvl="3" indent="-340039">
              <a:lnSpc>
                <a:spcPts val="2729"/>
              </a:lnSpc>
              <a:buFont typeface="Arial"/>
              <a:buChar char="￭"/>
            </a:pPr>
            <a:r>
              <a:rPr lang="en-US" sz="2099" spc="209">
                <a:solidFill>
                  <a:srgbClr val="000000"/>
                </a:solidFill>
                <a:latin typeface="Helvetica World Bold"/>
              </a:rPr>
              <a:t>Embedding</a:t>
            </a:r>
          </a:p>
          <a:p>
            <a:pPr marL="1360155" lvl="3" indent="-340039">
              <a:lnSpc>
                <a:spcPts val="2729"/>
              </a:lnSpc>
              <a:buFont typeface="Arial"/>
              <a:buChar char="￭"/>
            </a:pPr>
            <a:r>
              <a:rPr lang="en-US" sz="2099" spc="209">
                <a:solidFill>
                  <a:srgbClr val="000000"/>
                </a:solidFill>
                <a:latin typeface="Helvetica World Bold"/>
              </a:rPr>
              <a:t>Domain</a:t>
            </a:r>
          </a:p>
          <a:p>
            <a:pPr marL="906770" lvl="2" indent="-302257">
              <a:lnSpc>
                <a:spcPts val="2729"/>
              </a:lnSpc>
              <a:buFont typeface="Arial"/>
              <a:buChar char="⚬"/>
            </a:pPr>
            <a:r>
              <a:rPr lang="en-US" sz="2099" spc="209">
                <a:solidFill>
                  <a:srgbClr val="000000"/>
                </a:solidFill>
                <a:latin typeface="Helvetica World Bold"/>
              </a:rPr>
              <a:t>Using these attributes, they can discover the most related tables and join them to create a new dataset</a:t>
            </a:r>
          </a:p>
          <a:p>
            <a:pPr>
              <a:lnSpc>
                <a:spcPts val="2729"/>
              </a:lnSpc>
            </a:pPr>
            <a:endParaRPr lang="en-US" sz="2099" spc="209">
              <a:solidFill>
                <a:srgbClr val="000000"/>
              </a:solidFill>
              <a:latin typeface="Helvetica World Bold"/>
            </a:endParaRPr>
          </a:p>
          <a:p>
            <a:pPr marL="453385" lvl="1" indent="-226693">
              <a:lnSpc>
                <a:spcPts val="2729"/>
              </a:lnSpc>
              <a:buFont typeface="Arial"/>
              <a:buChar char="•"/>
            </a:pPr>
            <a:r>
              <a:rPr lang="en-US" sz="2099" spc="209">
                <a:solidFill>
                  <a:srgbClr val="000000"/>
                </a:solidFill>
                <a:latin typeface="Helvetica World Bold"/>
              </a:rPr>
              <a:t>What about spatial relationships across datasets?</a:t>
            </a:r>
          </a:p>
          <a:p>
            <a:pPr>
              <a:lnSpc>
                <a:spcPts val="2729"/>
              </a:lnSpc>
            </a:pPr>
            <a:endParaRPr lang="en-US" sz="2099" spc="209">
              <a:solidFill>
                <a:srgbClr val="000000"/>
              </a:solidFill>
              <a:latin typeface="Helvetica World Bold"/>
            </a:endParaRPr>
          </a:p>
          <a:p>
            <a:pPr>
              <a:lnSpc>
                <a:spcPts val="2729"/>
              </a:lnSpc>
            </a:pPr>
            <a:endParaRPr lang="en-US" sz="2099" spc="209">
              <a:solidFill>
                <a:srgbClr val="000000"/>
              </a:solidFill>
              <a:latin typeface="Helvetica World Bold"/>
            </a:endParaRPr>
          </a:p>
          <a:p>
            <a:pPr>
              <a:lnSpc>
                <a:spcPts val="2729"/>
              </a:lnSpc>
            </a:pPr>
            <a:endParaRPr lang="en-US" sz="2099" spc="209">
              <a:solidFill>
                <a:srgbClr val="000000"/>
              </a:solidFill>
              <a:latin typeface="Helvetica World Bold"/>
            </a:endParaRPr>
          </a:p>
          <a:p>
            <a:pPr>
              <a:lnSpc>
                <a:spcPts val="2729"/>
              </a:lnSpc>
            </a:pPr>
            <a:endParaRPr lang="en-US" sz="2099" spc="209">
              <a:solidFill>
                <a:srgbClr val="000000"/>
              </a:solidFill>
              <a:latin typeface="Helvetica World Bold"/>
            </a:endParaRPr>
          </a:p>
          <a:p>
            <a:pPr>
              <a:lnSpc>
                <a:spcPts val="2729"/>
              </a:lnSpc>
              <a:spcBef>
                <a:spcPct val="0"/>
              </a:spcBef>
            </a:pPr>
            <a:endParaRPr lang="en-US" sz="2099" spc="209">
              <a:solidFill>
                <a:srgbClr val="000000"/>
              </a:solidFill>
              <a:latin typeface="Helvetica World Bold"/>
            </a:endParaRPr>
          </a:p>
        </p:txBody>
      </p:sp>
      <p:sp>
        <p:nvSpPr>
          <p:cNvPr id="20" name="Freeform 20"/>
          <p:cNvSpPr/>
          <p:nvPr/>
        </p:nvSpPr>
        <p:spPr>
          <a:xfrm rot="504843">
            <a:off x="2263798" y="7151744"/>
            <a:ext cx="755683" cy="953270"/>
          </a:xfrm>
          <a:custGeom>
            <a:avLst/>
            <a:gdLst/>
            <a:ahLst/>
            <a:cxnLst/>
            <a:rect l="l" t="t" r="r" b="b"/>
            <a:pathLst>
              <a:path w="755683" h="953270">
                <a:moveTo>
                  <a:pt x="0" y="0"/>
                </a:moveTo>
                <a:lnTo>
                  <a:pt x="755684" y="0"/>
                </a:lnTo>
                <a:lnTo>
                  <a:pt x="755684" y="953270"/>
                </a:lnTo>
                <a:lnTo>
                  <a:pt x="0" y="9532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505001">
            <a:off x="3171892" y="4981044"/>
            <a:ext cx="997667" cy="1258525"/>
          </a:xfrm>
          <a:custGeom>
            <a:avLst/>
            <a:gdLst/>
            <a:ahLst/>
            <a:cxnLst/>
            <a:rect l="l" t="t" r="r" b="b"/>
            <a:pathLst>
              <a:path w="997667" h="1258525">
                <a:moveTo>
                  <a:pt x="0" y="0"/>
                </a:moveTo>
                <a:lnTo>
                  <a:pt x="997667" y="0"/>
                </a:lnTo>
                <a:lnTo>
                  <a:pt x="997667" y="1258525"/>
                </a:lnTo>
                <a:lnTo>
                  <a:pt x="0" y="125852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3972235" y="6906938"/>
            <a:ext cx="571906" cy="721441"/>
          </a:xfrm>
          <a:custGeom>
            <a:avLst/>
            <a:gdLst/>
            <a:ahLst/>
            <a:cxnLst/>
            <a:rect l="l" t="t" r="r" b="b"/>
            <a:pathLst>
              <a:path w="571906" h="721441">
                <a:moveTo>
                  <a:pt x="0" y="0"/>
                </a:moveTo>
                <a:lnTo>
                  <a:pt x="571905" y="0"/>
                </a:lnTo>
                <a:lnTo>
                  <a:pt x="571905" y="721441"/>
                </a:lnTo>
                <a:lnTo>
                  <a:pt x="0" y="72144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574467">
            <a:off x="5486238" y="4981184"/>
            <a:ext cx="678007" cy="855284"/>
          </a:xfrm>
          <a:custGeom>
            <a:avLst/>
            <a:gdLst/>
            <a:ahLst/>
            <a:cxnLst/>
            <a:rect l="l" t="t" r="r" b="b"/>
            <a:pathLst>
              <a:path w="678007" h="855284">
                <a:moveTo>
                  <a:pt x="0" y="0"/>
                </a:moveTo>
                <a:lnTo>
                  <a:pt x="678007" y="0"/>
                </a:lnTo>
                <a:lnTo>
                  <a:pt x="678007" y="855284"/>
                </a:lnTo>
                <a:lnTo>
                  <a:pt x="0" y="85528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670186">
            <a:off x="3732594" y="8327529"/>
            <a:ext cx="548901" cy="692421"/>
          </a:xfrm>
          <a:custGeom>
            <a:avLst/>
            <a:gdLst/>
            <a:ahLst/>
            <a:cxnLst/>
            <a:rect l="l" t="t" r="r" b="b"/>
            <a:pathLst>
              <a:path w="548901" h="692421">
                <a:moveTo>
                  <a:pt x="0" y="0"/>
                </a:moveTo>
                <a:lnTo>
                  <a:pt x="548900" y="0"/>
                </a:lnTo>
                <a:lnTo>
                  <a:pt x="548900" y="692421"/>
                </a:lnTo>
                <a:lnTo>
                  <a:pt x="0" y="69242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295459">
            <a:off x="6441253" y="5898439"/>
            <a:ext cx="690785" cy="871402"/>
          </a:xfrm>
          <a:custGeom>
            <a:avLst/>
            <a:gdLst/>
            <a:ahLst/>
            <a:cxnLst/>
            <a:rect l="l" t="t" r="r" b="b"/>
            <a:pathLst>
              <a:path w="690785" h="871402">
                <a:moveTo>
                  <a:pt x="0" y="0"/>
                </a:moveTo>
                <a:lnTo>
                  <a:pt x="690784" y="0"/>
                </a:lnTo>
                <a:lnTo>
                  <a:pt x="690784" y="871402"/>
                </a:lnTo>
                <a:lnTo>
                  <a:pt x="0" y="87140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C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8255" y="2127921"/>
            <a:ext cx="12187119" cy="800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5" lvl="1" indent="-377828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egreya Bold"/>
              </a:rPr>
              <a:t>Spatial Interactions and Dependencies</a:t>
            </a:r>
          </a:p>
          <a:p>
            <a:pPr marL="1511311" lvl="2" indent="-503770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egreya"/>
              </a:rPr>
              <a:t>In environmental studies, this could mean understanding how changes in one geographic location might impact another.</a:t>
            </a:r>
          </a:p>
          <a:p>
            <a:pPr marL="755655" lvl="1" indent="-377828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egreya Bold"/>
              </a:rPr>
              <a:t>Predictive Modeling and Risk Assessment </a:t>
            </a:r>
          </a:p>
          <a:p>
            <a:pPr marL="1511311" lvl="2" indent="-503770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egreya"/>
              </a:rPr>
              <a:t>Understanding the spatial relationships of flood-prone areas can help in predicting future flood risks.</a:t>
            </a:r>
          </a:p>
          <a:p>
            <a:pPr marL="755655" lvl="1" indent="-377828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egreya Bold"/>
              </a:rPr>
              <a:t>Land Use</a:t>
            </a:r>
          </a:p>
          <a:p>
            <a:pPr marL="1511311" lvl="2" indent="-503770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egreya"/>
              </a:rPr>
              <a:t>Assess how different land uses and industrial activities affect water quality.</a:t>
            </a:r>
          </a:p>
          <a:p>
            <a:pPr marL="755655" lvl="1" indent="-377828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legreya Bold"/>
              </a:rPr>
              <a:t>Pollution Sources</a:t>
            </a:r>
          </a:p>
          <a:p>
            <a:pPr marL="1511311" lvl="2" indent="-503770">
              <a:lnSpc>
                <a:spcPts val="4200"/>
              </a:lnSpc>
              <a:buFont typeface="Arial"/>
              <a:buChar char="⚬"/>
            </a:pPr>
            <a:r>
              <a:rPr lang="en-US" sz="3500">
                <a:solidFill>
                  <a:srgbClr val="FFFFFF"/>
                </a:solidFill>
                <a:latin typeface="Alegreya"/>
              </a:rPr>
              <a:t>Determine potential sources of chemical pollutants by correlating their presence with proximity to industrial sites or agricultural land.</a:t>
            </a:r>
          </a:p>
          <a:p>
            <a:pPr algn="l">
              <a:lnSpc>
                <a:spcPts val="4200"/>
              </a:lnSpc>
            </a:pPr>
            <a:endParaRPr lang="en-US" sz="3500">
              <a:solidFill>
                <a:srgbClr val="FFFFFF"/>
              </a:solidFill>
              <a:latin typeface="Alegreya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5348" y="395287"/>
            <a:ext cx="14843422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Alegreya Bold"/>
              </a:rPr>
              <a:t>Why is this Problem Important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834249" y="5750456"/>
            <a:ext cx="3981294" cy="4000500"/>
            <a:chOff x="0" y="0"/>
            <a:chExt cx="5308392" cy="5334000"/>
          </a:xfrm>
        </p:grpSpPr>
        <p:sp>
          <p:nvSpPr>
            <p:cNvPr id="5" name="Freeform 5"/>
            <p:cNvSpPr/>
            <p:nvPr/>
          </p:nvSpPr>
          <p:spPr>
            <a:xfrm>
              <a:off x="3726176" y="4004939"/>
              <a:ext cx="1582216" cy="664531"/>
            </a:xfrm>
            <a:custGeom>
              <a:avLst/>
              <a:gdLst/>
              <a:ahLst/>
              <a:cxnLst/>
              <a:rect l="l" t="t" r="r" b="b"/>
              <a:pathLst>
                <a:path w="1582216" h="664531">
                  <a:moveTo>
                    <a:pt x="0" y="0"/>
                  </a:moveTo>
                  <a:lnTo>
                    <a:pt x="1582216" y="0"/>
                  </a:lnTo>
                  <a:lnTo>
                    <a:pt x="1582216" y="664530"/>
                  </a:lnTo>
                  <a:lnTo>
                    <a:pt x="0" y="664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91030" y="0"/>
              <a:ext cx="2743364" cy="1925342"/>
            </a:xfrm>
            <a:custGeom>
              <a:avLst/>
              <a:gdLst/>
              <a:ahLst/>
              <a:cxnLst/>
              <a:rect l="l" t="t" r="r" b="b"/>
              <a:pathLst>
                <a:path w="2743364" h="1925342">
                  <a:moveTo>
                    <a:pt x="0" y="0"/>
                  </a:moveTo>
                  <a:lnTo>
                    <a:pt x="2743364" y="0"/>
                  </a:lnTo>
                  <a:lnTo>
                    <a:pt x="2743364" y="1925342"/>
                  </a:lnTo>
                  <a:lnTo>
                    <a:pt x="0" y="1925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588451">
              <a:off x="2674733" y="1963781"/>
              <a:ext cx="1941736" cy="1966768"/>
            </a:xfrm>
            <a:custGeom>
              <a:avLst/>
              <a:gdLst/>
              <a:ahLst/>
              <a:cxnLst/>
              <a:rect l="l" t="t" r="r" b="b"/>
              <a:pathLst>
                <a:path w="1941736" h="1966768">
                  <a:moveTo>
                    <a:pt x="0" y="0"/>
                  </a:moveTo>
                  <a:lnTo>
                    <a:pt x="1941736" y="0"/>
                  </a:lnTo>
                  <a:lnTo>
                    <a:pt x="1941736" y="1966767"/>
                  </a:lnTo>
                  <a:lnTo>
                    <a:pt x="0" y="1966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97545" y="2277558"/>
              <a:ext cx="2077685" cy="1001067"/>
            </a:xfrm>
            <a:custGeom>
              <a:avLst/>
              <a:gdLst/>
              <a:ahLst/>
              <a:cxnLst/>
              <a:rect l="l" t="t" r="r" b="b"/>
              <a:pathLst>
                <a:path w="2077685" h="1001067">
                  <a:moveTo>
                    <a:pt x="0" y="0"/>
                  </a:moveTo>
                  <a:lnTo>
                    <a:pt x="2077685" y="0"/>
                  </a:lnTo>
                  <a:lnTo>
                    <a:pt x="2077685" y="1001067"/>
                  </a:lnTo>
                  <a:lnTo>
                    <a:pt x="0" y="1001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91030" y="3361461"/>
              <a:ext cx="1414981" cy="1440184"/>
            </a:xfrm>
            <a:custGeom>
              <a:avLst/>
              <a:gdLst/>
              <a:ahLst/>
              <a:cxnLst/>
              <a:rect l="l" t="t" r="r" b="b"/>
              <a:pathLst>
                <a:path w="1414981" h="1440184">
                  <a:moveTo>
                    <a:pt x="0" y="0"/>
                  </a:moveTo>
                  <a:lnTo>
                    <a:pt x="1414982" y="0"/>
                  </a:lnTo>
                  <a:lnTo>
                    <a:pt x="1414982" y="1440184"/>
                  </a:lnTo>
                  <a:lnTo>
                    <a:pt x="0" y="1440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015260" y="3634881"/>
              <a:ext cx="1319134" cy="1699119"/>
            </a:xfrm>
            <a:custGeom>
              <a:avLst/>
              <a:gdLst/>
              <a:ahLst/>
              <a:cxnLst/>
              <a:rect l="l" t="t" r="r" b="b"/>
              <a:pathLst>
                <a:path w="1319134" h="1699119">
                  <a:moveTo>
                    <a:pt x="0" y="0"/>
                  </a:moveTo>
                  <a:lnTo>
                    <a:pt x="1319134" y="0"/>
                  </a:lnTo>
                  <a:lnTo>
                    <a:pt x="1319134" y="1699119"/>
                  </a:lnTo>
                  <a:lnTo>
                    <a:pt x="0" y="1699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 rot="-1114956">
              <a:off x="1021807" y="1254856"/>
              <a:ext cx="1389317" cy="919475"/>
            </a:xfrm>
            <a:custGeom>
              <a:avLst/>
              <a:gdLst/>
              <a:ahLst/>
              <a:cxnLst/>
              <a:rect l="l" t="t" r="r" b="b"/>
              <a:pathLst>
                <a:path w="1389317" h="919475">
                  <a:moveTo>
                    <a:pt x="0" y="0"/>
                  </a:moveTo>
                  <a:lnTo>
                    <a:pt x="1389317" y="0"/>
                  </a:lnTo>
                  <a:lnTo>
                    <a:pt x="1389317" y="919475"/>
                  </a:lnTo>
                  <a:lnTo>
                    <a:pt x="0" y="919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243405"/>
              <a:ext cx="2028380" cy="851920"/>
            </a:xfrm>
            <a:custGeom>
              <a:avLst/>
              <a:gdLst/>
              <a:ahLst/>
              <a:cxnLst/>
              <a:rect l="l" t="t" r="r" b="b"/>
              <a:pathLst>
                <a:path w="2028380" h="851920">
                  <a:moveTo>
                    <a:pt x="0" y="0"/>
                  </a:moveTo>
                  <a:lnTo>
                    <a:pt x="2028380" y="0"/>
                  </a:lnTo>
                  <a:lnTo>
                    <a:pt x="2028380" y="851919"/>
                  </a:lnTo>
                  <a:lnTo>
                    <a:pt x="0" y="851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32873" y="1158333"/>
              <a:ext cx="409451" cy="1242140"/>
            </a:xfrm>
            <a:custGeom>
              <a:avLst/>
              <a:gdLst/>
              <a:ahLst/>
              <a:cxnLst/>
              <a:rect l="l" t="t" r="r" b="b"/>
              <a:pathLst>
                <a:path w="409451" h="1242140">
                  <a:moveTo>
                    <a:pt x="0" y="0"/>
                  </a:moveTo>
                  <a:lnTo>
                    <a:pt x="409452" y="0"/>
                  </a:lnTo>
                  <a:lnTo>
                    <a:pt x="409452" y="1242139"/>
                  </a:lnTo>
                  <a:lnTo>
                    <a:pt x="0" y="1242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D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5326" y="529923"/>
            <a:ext cx="16813373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39"/>
              </a:lnSpc>
              <a:spcBef>
                <a:spcPct val="0"/>
              </a:spcBef>
            </a:pPr>
            <a:r>
              <a:rPr lang="en-US" sz="6199">
                <a:solidFill>
                  <a:srgbClr val="FFFFFF"/>
                </a:solidFill>
                <a:latin typeface="Alegreya Bold"/>
              </a:rPr>
              <a:t>Proposed Solution and Implementation Strategy</a:t>
            </a:r>
          </a:p>
        </p:txBody>
      </p:sp>
      <p:sp>
        <p:nvSpPr>
          <p:cNvPr id="3" name="Freeform 3"/>
          <p:cNvSpPr/>
          <p:nvPr/>
        </p:nvSpPr>
        <p:spPr>
          <a:xfrm>
            <a:off x="13824521" y="2330148"/>
            <a:ext cx="4463479" cy="3425720"/>
          </a:xfrm>
          <a:custGeom>
            <a:avLst/>
            <a:gdLst/>
            <a:ahLst/>
            <a:cxnLst/>
            <a:rect l="l" t="t" r="r" b="b"/>
            <a:pathLst>
              <a:path w="4463479" h="3425720">
                <a:moveTo>
                  <a:pt x="0" y="0"/>
                </a:moveTo>
                <a:lnTo>
                  <a:pt x="4463479" y="0"/>
                </a:lnTo>
                <a:lnTo>
                  <a:pt x="4463479" y="3425719"/>
                </a:lnTo>
                <a:lnTo>
                  <a:pt x="0" y="3425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96397" y="9481829"/>
            <a:ext cx="3834147" cy="1610342"/>
          </a:xfrm>
          <a:custGeom>
            <a:avLst/>
            <a:gdLst/>
            <a:ahLst/>
            <a:cxnLst/>
            <a:rect l="l" t="t" r="r" b="b"/>
            <a:pathLst>
              <a:path w="3834147" h="1610342">
                <a:moveTo>
                  <a:pt x="0" y="0"/>
                </a:moveTo>
                <a:lnTo>
                  <a:pt x="3834147" y="0"/>
                </a:lnTo>
                <a:lnTo>
                  <a:pt x="3834147" y="1610342"/>
                </a:lnTo>
                <a:lnTo>
                  <a:pt x="0" y="161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188699" y="5685755"/>
            <a:ext cx="2198602" cy="923413"/>
          </a:xfrm>
          <a:custGeom>
            <a:avLst/>
            <a:gdLst/>
            <a:ahLst/>
            <a:cxnLst/>
            <a:rect l="l" t="t" r="r" b="b"/>
            <a:pathLst>
              <a:path w="2198602" h="923413">
                <a:moveTo>
                  <a:pt x="0" y="0"/>
                </a:moveTo>
                <a:lnTo>
                  <a:pt x="2198602" y="0"/>
                </a:lnTo>
                <a:lnTo>
                  <a:pt x="2198602" y="923412"/>
                </a:lnTo>
                <a:lnTo>
                  <a:pt x="0" y="923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98578" y="1648375"/>
            <a:ext cx="2198602" cy="923413"/>
          </a:xfrm>
          <a:custGeom>
            <a:avLst/>
            <a:gdLst/>
            <a:ahLst/>
            <a:cxnLst/>
            <a:rect l="l" t="t" r="r" b="b"/>
            <a:pathLst>
              <a:path w="2198602" h="923413">
                <a:moveTo>
                  <a:pt x="0" y="0"/>
                </a:moveTo>
                <a:lnTo>
                  <a:pt x="2198602" y="0"/>
                </a:lnTo>
                <a:lnTo>
                  <a:pt x="2198602" y="923413"/>
                </a:lnTo>
                <a:lnTo>
                  <a:pt x="0" y="923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84599" y="1648375"/>
            <a:ext cx="13055899" cy="8007108"/>
            <a:chOff x="0" y="0"/>
            <a:chExt cx="5415196" cy="3321108"/>
          </a:xfrm>
        </p:grpSpPr>
        <p:sp>
          <p:nvSpPr>
            <p:cNvPr id="8" name="Freeform 8"/>
            <p:cNvSpPr/>
            <p:nvPr/>
          </p:nvSpPr>
          <p:spPr>
            <a:xfrm>
              <a:off x="0" y="-1270"/>
              <a:ext cx="5416466" cy="3319838"/>
            </a:xfrm>
            <a:custGeom>
              <a:avLst/>
              <a:gdLst/>
              <a:ahLst/>
              <a:cxnLst/>
              <a:rect l="l" t="t" r="r" b="b"/>
              <a:pathLst>
                <a:path w="5416466" h="3319838">
                  <a:moveTo>
                    <a:pt x="5405036" y="27940"/>
                  </a:moveTo>
                  <a:cubicBezTo>
                    <a:pt x="5396146" y="24130"/>
                    <a:pt x="5387256" y="21590"/>
                    <a:pt x="5378366" y="21590"/>
                  </a:cubicBezTo>
                  <a:cubicBezTo>
                    <a:pt x="5351696" y="20320"/>
                    <a:pt x="5271829" y="20320"/>
                    <a:pt x="5182457" y="17780"/>
                  </a:cubicBezTo>
                  <a:cubicBezTo>
                    <a:pt x="4978179" y="12700"/>
                    <a:pt x="4778158" y="6350"/>
                    <a:pt x="4573880" y="3810"/>
                  </a:cubicBezTo>
                  <a:cubicBezTo>
                    <a:pt x="4407905" y="1270"/>
                    <a:pt x="4246185" y="3810"/>
                    <a:pt x="4080209" y="2540"/>
                  </a:cubicBezTo>
                  <a:cubicBezTo>
                    <a:pt x="4007861" y="2540"/>
                    <a:pt x="3935512" y="0"/>
                    <a:pt x="3863164" y="2540"/>
                  </a:cubicBezTo>
                  <a:cubicBezTo>
                    <a:pt x="3688677" y="10160"/>
                    <a:pt x="3514190" y="11430"/>
                    <a:pt x="3335447" y="8890"/>
                  </a:cubicBezTo>
                  <a:cubicBezTo>
                    <a:pt x="3246076" y="7620"/>
                    <a:pt x="3156704" y="7620"/>
                    <a:pt x="3067333" y="7620"/>
                  </a:cubicBezTo>
                  <a:cubicBezTo>
                    <a:pt x="2905613" y="7620"/>
                    <a:pt x="2743894" y="7620"/>
                    <a:pt x="2582174" y="6350"/>
                  </a:cubicBezTo>
                  <a:cubicBezTo>
                    <a:pt x="2411943" y="5080"/>
                    <a:pt x="735164" y="2540"/>
                    <a:pt x="569188" y="1270"/>
                  </a:cubicBezTo>
                  <a:cubicBezTo>
                    <a:pt x="433003" y="0"/>
                    <a:pt x="301074" y="1270"/>
                    <a:pt x="164889" y="1270"/>
                  </a:cubicBezTo>
                  <a:cubicBezTo>
                    <a:pt x="7126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71406"/>
                    <a:pt x="16510" y="317687"/>
                    <a:pt x="17780" y="461402"/>
                  </a:cubicBezTo>
                  <a:cubicBezTo>
                    <a:pt x="19050" y="607682"/>
                    <a:pt x="17780" y="753963"/>
                    <a:pt x="16510" y="902811"/>
                  </a:cubicBezTo>
                  <a:cubicBezTo>
                    <a:pt x="15240" y="1054225"/>
                    <a:pt x="2540" y="2642785"/>
                    <a:pt x="2540" y="2794198"/>
                  </a:cubicBezTo>
                  <a:cubicBezTo>
                    <a:pt x="2540" y="2943045"/>
                    <a:pt x="1270" y="3091893"/>
                    <a:pt x="0" y="3240740"/>
                  </a:cubicBezTo>
                  <a:cubicBezTo>
                    <a:pt x="0" y="3265228"/>
                    <a:pt x="3810" y="3275388"/>
                    <a:pt x="15240" y="3280468"/>
                  </a:cubicBezTo>
                  <a:cubicBezTo>
                    <a:pt x="22860" y="3284278"/>
                    <a:pt x="31750" y="3286818"/>
                    <a:pt x="40640" y="3288088"/>
                  </a:cubicBezTo>
                  <a:cubicBezTo>
                    <a:pt x="160633" y="3293168"/>
                    <a:pt x="322353" y="3296978"/>
                    <a:pt x="484073" y="3302058"/>
                  </a:cubicBezTo>
                  <a:cubicBezTo>
                    <a:pt x="573444" y="3304598"/>
                    <a:pt x="662815" y="3309678"/>
                    <a:pt x="752187" y="3310948"/>
                  </a:cubicBezTo>
                  <a:cubicBezTo>
                    <a:pt x="901139" y="3313488"/>
                    <a:pt x="2560895" y="3314758"/>
                    <a:pt x="2709847" y="3316028"/>
                  </a:cubicBezTo>
                  <a:cubicBezTo>
                    <a:pt x="2731126" y="3316028"/>
                    <a:pt x="2752405" y="3316028"/>
                    <a:pt x="2773684" y="3316028"/>
                  </a:cubicBezTo>
                  <a:cubicBezTo>
                    <a:pt x="2875823" y="3316028"/>
                    <a:pt x="2982217" y="3314758"/>
                    <a:pt x="3084356" y="3314758"/>
                  </a:cubicBezTo>
                  <a:cubicBezTo>
                    <a:pt x="3203518" y="3314758"/>
                    <a:pt x="3318424" y="3316028"/>
                    <a:pt x="3437586" y="3316028"/>
                  </a:cubicBezTo>
                  <a:cubicBezTo>
                    <a:pt x="3612073" y="3316028"/>
                    <a:pt x="3790816" y="3316028"/>
                    <a:pt x="3965303" y="3316028"/>
                  </a:cubicBezTo>
                  <a:cubicBezTo>
                    <a:pt x="4127023" y="3316028"/>
                    <a:pt x="4288742" y="3317298"/>
                    <a:pt x="4450462" y="3318568"/>
                  </a:cubicBezTo>
                  <a:cubicBezTo>
                    <a:pt x="4522810" y="3318568"/>
                    <a:pt x="4599415" y="3319838"/>
                    <a:pt x="4671763" y="3319838"/>
                  </a:cubicBezTo>
                  <a:cubicBezTo>
                    <a:pt x="4905831" y="3318568"/>
                    <a:pt x="5135644" y="3312218"/>
                    <a:pt x="5355506" y="3312218"/>
                  </a:cubicBezTo>
                  <a:cubicBezTo>
                    <a:pt x="5359316" y="3312218"/>
                    <a:pt x="5364396" y="3309678"/>
                    <a:pt x="5368206" y="3307138"/>
                  </a:cubicBezTo>
                  <a:cubicBezTo>
                    <a:pt x="5373286" y="3303328"/>
                    <a:pt x="5375826" y="3296978"/>
                    <a:pt x="5378366" y="3294438"/>
                  </a:cubicBezTo>
                  <a:cubicBezTo>
                    <a:pt x="5379636" y="3222776"/>
                    <a:pt x="5380906" y="3114990"/>
                    <a:pt x="5382176" y="3007204"/>
                  </a:cubicBezTo>
                  <a:cubicBezTo>
                    <a:pt x="5383446" y="2840392"/>
                    <a:pt x="5393606" y="1239000"/>
                    <a:pt x="5394876" y="1072189"/>
                  </a:cubicBezTo>
                  <a:cubicBezTo>
                    <a:pt x="5394876" y="972102"/>
                    <a:pt x="5396146" y="872015"/>
                    <a:pt x="5397416" y="771928"/>
                  </a:cubicBezTo>
                  <a:cubicBezTo>
                    <a:pt x="5398686" y="664142"/>
                    <a:pt x="5399956" y="556356"/>
                    <a:pt x="5402496" y="448570"/>
                  </a:cubicBezTo>
                  <a:cubicBezTo>
                    <a:pt x="5403766" y="384411"/>
                    <a:pt x="5403766" y="317687"/>
                    <a:pt x="5408846" y="253528"/>
                  </a:cubicBezTo>
                  <a:cubicBezTo>
                    <a:pt x="5413926" y="176538"/>
                    <a:pt x="5416466" y="102115"/>
                    <a:pt x="5415196" y="44450"/>
                  </a:cubicBezTo>
                  <a:cubicBezTo>
                    <a:pt x="5415196" y="38100"/>
                    <a:pt x="5411386" y="30480"/>
                    <a:pt x="5405036" y="27940"/>
                  </a:cubicBezTo>
                  <a:close/>
                </a:path>
              </a:pathLst>
            </a:custGeom>
            <a:solidFill>
              <a:srgbClr val="EAFA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727947"/>
            <a:ext cx="12567697" cy="780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4" lvl="1" indent="-248282">
              <a:lnSpc>
                <a:spcPts val="298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Geospatial Proximity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Haversine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Vincent's</a:t>
            </a:r>
          </a:p>
          <a:p>
            <a:pPr>
              <a:lnSpc>
                <a:spcPts val="2989"/>
              </a:lnSpc>
            </a:pPr>
            <a:endParaRPr lang="en-US" sz="2299" spc="229">
              <a:solidFill>
                <a:srgbClr val="000000"/>
              </a:solidFill>
              <a:latin typeface="Arimo Bold"/>
            </a:endParaRPr>
          </a:p>
          <a:p>
            <a:pPr marL="496564" lvl="1" indent="-248282">
              <a:lnSpc>
                <a:spcPts val="298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Spatial Clustering  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Density-Based Spatial Clustering of Applications with Noise (DBSCAN)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Spatial Topology</a:t>
            </a:r>
          </a:p>
          <a:p>
            <a:pPr>
              <a:lnSpc>
                <a:spcPts val="2989"/>
              </a:lnSpc>
            </a:pPr>
            <a:endParaRPr lang="en-US" sz="2299" spc="229">
              <a:solidFill>
                <a:srgbClr val="000000"/>
              </a:solidFill>
              <a:latin typeface="Arimo Bold"/>
            </a:endParaRPr>
          </a:p>
          <a:p>
            <a:pPr marL="496564" lvl="1" indent="-248282">
              <a:lnSpc>
                <a:spcPts val="298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Sharing Boundaries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Containment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Intersections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Elevation (i.e Below certain elevation)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Direction (i.e. East of a point)</a:t>
            </a:r>
          </a:p>
          <a:p>
            <a:pPr>
              <a:lnSpc>
                <a:spcPts val="2989"/>
              </a:lnSpc>
            </a:pPr>
            <a:endParaRPr lang="en-US" sz="2299" spc="229">
              <a:solidFill>
                <a:srgbClr val="000000"/>
              </a:solidFill>
              <a:latin typeface="Arimo Bold"/>
            </a:endParaRPr>
          </a:p>
          <a:p>
            <a:pPr marL="496564" lvl="1" indent="-248282">
              <a:lnSpc>
                <a:spcPts val="298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Environmental and Contextual Similarity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Climate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Vegetation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endParaRPr lang="en-US" sz="2299" spc="229">
              <a:solidFill>
                <a:srgbClr val="000000"/>
              </a:solidFill>
              <a:latin typeface="Arimo Bold"/>
            </a:endParaRPr>
          </a:p>
          <a:p>
            <a:pPr marL="496564" lvl="1" indent="-248282">
              <a:lnSpc>
                <a:spcPts val="2989"/>
              </a:lnSpc>
              <a:buFont typeface="Arial"/>
              <a:buChar char="•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Reduce Search Space so things don't explode!</a:t>
            </a:r>
          </a:p>
          <a:p>
            <a:pPr marL="993128" lvl="2" indent="-331043">
              <a:lnSpc>
                <a:spcPts val="2989"/>
              </a:lnSpc>
              <a:buFont typeface="Arial"/>
              <a:buChar char="⚬"/>
            </a:pPr>
            <a:r>
              <a:rPr lang="en-US" sz="2299" spc="229">
                <a:solidFill>
                  <a:srgbClr val="000000"/>
                </a:solidFill>
                <a:latin typeface="Arimo Bold"/>
              </a:rPr>
              <a:t>Proximity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C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85828" y="452438"/>
            <a:ext cx="1956675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20"/>
              </a:lnSpc>
              <a:spcBef>
                <a:spcPct val="0"/>
              </a:spcBef>
            </a:pPr>
            <a:r>
              <a:rPr lang="en-US" sz="7600">
                <a:solidFill>
                  <a:srgbClr val="FFFFFF"/>
                </a:solidFill>
                <a:latin typeface="Alegreya Bold"/>
              </a:rPr>
              <a:t>Evaluating the Effectiveness of the Solution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1523848" y="8795389"/>
            <a:ext cx="655651" cy="82254"/>
          </a:xfrm>
          <a:custGeom>
            <a:avLst/>
            <a:gdLst/>
            <a:ahLst/>
            <a:cxnLst/>
            <a:rect l="l" t="t" r="r" b="b"/>
            <a:pathLst>
              <a:path w="655651" h="82254">
                <a:moveTo>
                  <a:pt x="0" y="0"/>
                </a:moveTo>
                <a:lnTo>
                  <a:pt x="655651" y="0"/>
                </a:lnTo>
                <a:lnTo>
                  <a:pt x="655651" y="82255"/>
                </a:lnTo>
                <a:lnTo>
                  <a:pt x="0" y="82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79499" y="8494278"/>
            <a:ext cx="655651" cy="82254"/>
          </a:xfrm>
          <a:custGeom>
            <a:avLst/>
            <a:gdLst/>
            <a:ahLst/>
            <a:cxnLst/>
            <a:rect l="l" t="t" r="r" b="b"/>
            <a:pathLst>
              <a:path w="655651" h="82254">
                <a:moveTo>
                  <a:pt x="0" y="0"/>
                </a:moveTo>
                <a:lnTo>
                  <a:pt x="655650" y="0"/>
                </a:lnTo>
                <a:lnTo>
                  <a:pt x="655650" y="82254"/>
                </a:lnTo>
                <a:lnTo>
                  <a:pt x="0" y="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114452" y="3087315"/>
            <a:ext cx="655651" cy="82254"/>
          </a:xfrm>
          <a:custGeom>
            <a:avLst/>
            <a:gdLst/>
            <a:ahLst/>
            <a:cxnLst/>
            <a:rect l="l" t="t" r="r" b="b"/>
            <a:pathLst>
              <a:path w="655651" h="82254">
                <a:moveTo>
                  <a:pt x="0" y="0"/>
                </a:moveTo>
                <a:lnTo>
                  <a:pt x="655650" y="0"/>
                </a:lnTo>
                <a:lnTo>
                  <a:pt x="655650" y="82254"/>
                </a:lnTo>
                <a:lnTo>
                  <a:pt x="0" y="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447505" y="2771332"/>
            <a:ext cx="655651" cy="82254"/>
          </a:xfrm>
          <a:custGeom>
            <a:avLst/>
            <a:gdLst/>
            <a:ahLst/>
            <a:cxnLst/>
            <a:rect l="l" t="t" r="r" b="b"/>
            <a:pathLst>
              <a:path w="655651" h="82254">
                <a:moveTo>
                  <a:pt x="0" y="0"/>
                </a:moveTo>
                <a:lnTo>
                  <a:pt x="655650" y="0"/>
                </a:lnTo>
                <a:lnTo>
                  <a:pt x="655650" y="82254"/>
                </a:lnTo>
                <a:lnTo>
                  <a:pt x="0" y="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56859" y="1990725"/>
            <a:ext cx="14601944" cy="829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5386" lvl="1" indent="-452693">
              <a:lnSpc>
                <a:spcPts val="5032"/>
              </a:lnSpc>
              <a:buFont typeface="Arial"/>
              <a:buChar char="•"/>
            </a:pPr>
            <a:r>
              <a:rPr lang="en-US" sz="4193">
                <a:solidFill>
                  <a:srgbClr val="FFFFFF"/>
                </a:solidFill>
                <a:latin typeface="Alegreya Bold"/>
              </a:rPr>
              <a:t>Effectiveness will be assessed through</a:t>
            </a:r>
          </a:p>
          <a:p>
            <a:pPr>
              <a:lnSpc>
                <a:spcPts val="5032"/>
              </a:lnSpc>
            </a:pPr>
            <a:endParaRPr lang="en-US" sz="4193">
              <a:solidFill>
                <a:srgbClr val="FFFFFF"/>
              </a:solidFill>
              <a:latin typeface="Alegreya Bold"/>
            </a:endParaRPr>
          </a:p>
          <a:p>
            <a:pPr marL="1810772" lvl="2" indent="-603591">
              <a:lnSpc>
                <a:spcPts val="5032"/>
              </a:lnSpc>
              <a:buFont typeface="Arial"/>
              <a:buChar char="⚬"/>
            </a:pPr>
            <a:r>
              <a:rPr lang="en-US" sz="4193">
                <a:solidFill>
                  <a:srgbClr val="FFFFFF"/>
                </a:solidFill>
                <a:latin typeface="Alegreya"/>
              </a:rPr>
              <a:t>Accuracy of spatial proximity-based grouping</a:t>
            </a:r>
          </a:p>
          <a:p>
            <a:pPr>
              <a:lnSpc>
                <a:spcPts val="5032"/>
              </a:lnSpc>
            </a:pPr>
            <a:endParaRPr lang="en-US" sz="4193">
              <a:solidFill>
                <a:srgbClr val="FFFFFF"/>
              </a:solidFill>
              <a:latin typeface="Alegreya"/>
            </a:endParaRPr>
          </a:p>
          <a:p>
            <a:pPr marL="1810772" lvl="2" indent="-603591">
              <a:lnSpc>
                <a:spcPts val="5032"/>
              </a:lnSpc>
              <a:buFont typeface="Arial"/>
              <a:buChar char="⚬"/>
            </a:pPr>
            <a:r>
              <a:rPr lang="en-US" sz="4193">
                <a:solidFill>
                  <a:srgbClr val="FFFFFF"/>
                </a:solidFill>
                <a:latin typeface="Alegreya"/>
              </a:rPr>
              <a:t>Precision and recall in spatial attribute matching</a:t>
            </a:r>
          </a:p>
          <a:p>
            <a:pPr>
              <a:lnSpc>
                <a:spcPts val="5032"/>
              </a:lnSpc>
            </a:pPr>
            <a:endParaRPr lang="en-US" sz="4193">
              <a:solidFill>
                <a:srgbClr val="FFFFFF"/>
              </a:solidFill>
              <a:latin typeface="Alegreya"/>
            </a:endParaRPr>
          </a:p>
          <a:p>
            <a:pPr marL="1810772" lvl="2" indent="-603591">
              <a:lnSpc>
                <a:spcPts val="5032"/>
              </a:lnSpc>
              <a:buFont typeface="Arial"/>
              <a:buChar char="⚬"/>
            </a:pPr>
            <a:r>
              <a:rPr lang="en-US" sz="4193">
                <a:solidFill>
                  <a:srgbClr val="FFFFFF"/>
                </a:solidFill>
                <a:latin typeface="Alegreya"/>
              </a:rPr>
              <a:t>Time to generate per query type</a:t>
            </a:r>
          </a:p>
          <a:p>
            <a:pPr>
              <a:lnSpc>
                <a:spcPts val="5032"/>
              </a:lnSpc>
            </a:pPr>
            <a:endParaRPr lang="en-US" sz="4193">
              <a:solidFill>
                <a:srgbClr val="FFFFFF"/>
              </a:solidFill>
              <a:latin typeface="Alegreya"/>
            </a:endParaRPr>
          </a:p>
          <a:p>
            <a:pPr marL="1810772" lvl="2" indent="-603591">
              <a:lnSpc>
                <a:spcPts val="5032"/>
              </a:lnSpc>
              <a:buFont typeface="Arial"/>
              <a:buChar char="⚬"/>
            </a:pPr>
            <a:r>
              <a:rPr lang="en-US" sz="4193">
                <a:solidFill>
                  <a:srgbClr val="FFFFFF"/>
                </a:solidFill>
                <a:latin typeface="Alegreya"/>
              </a:rPr>
              <a:t>Metrics will include comparison accuracy, computational efficiency, and manual assessment of the produced datasets</a:t>
            </a:r>
          </a:p>
          <a:p>
            <a:pPr>
              <a:lnSpc>
                <a:spcPts val="5032"/>
              </a:lnSpc>
            </a:pPr>
            <a:endParaRPr lang="en-US" sz="4193">
              <a:solidFill>
                <a:srgbClr val="FFFFFF"/>
              </a:solidFill>
              <a:latin typeface="Alegreya"/>
            </a:endParaRPr>
          </a:p>
          <a:p>
            <a:pPr algn="l">
              <a:lnSpc>
                <a:spcPts val="5032"/>
              </a:lnSpc>
            </a:pPr>
            <a:endParaRPr lang="en-US" sz="4193">
              <a:solidFill>
                <a:srgbClr val="FFFFFF"/>
              </a:solidFill>
              <a:latin typeface="Alegreya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033" y="2512375"/>
            <a:ext cx="4094537" cy="40945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Custom</PresentationFormat>
  <Paragraphs>62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Alegreya Bold</vt:lpstr>
      <vt:lpstr>Alegreya</vt:lpstr>
      <vt:lpstr>Helvetica World Bold</vt:lpstr>
      <vt:lpstr>Arial</vt:lpstr>
      <vt:lpstr>Arimo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Everywhere</dc:title>
  <cp:lastModifiedBy>Martin,Eric</cp:lastModifiedBy>
  <cp:revision>2</cp:revision>
  <dcterms:created xsi:type="dcterms:W3CDTF">2006-08-16T00:00:00Z</dcterms:created>
  <dcterms:modified xsi:type="dcterms:W3CDTF">2024-03-02T02:09:56Z</dcterms:modified>
  <dc:identifier>DAF-UNgXqmc</dc:identifier>
</cp:coreProperties>
</file>